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5" r:id="rId5"/>
    <p:sldId id="266" r:id="rId6"/>
    <p:sldId id="260" r:id="rId7"/>
    <p:sldId id="268" r:id="rId8"/>
    <p:sldId id="267" r:id="rId9"/>
    <p:sldId id="26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4" d="100"/>
          <a:sy n="94" d="100"/>
        </p:scale>
        <p:origin x="17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B611D56-9CE4-422E-8513-1D0FE2A164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AC14159C-F6B5-465D-91B8-AC1EEF2176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B3FCF2D-0FEE-49C3-AC17-AB88905DC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56FC3-0D50-453F-B241-19B3C8123B7F}" type="datetimeFigureOut">
              <a:rPr lang="en-US" smtClean="0"/>
              <a:t>2019-01-22</a:t>
            </a:fld>
            <a:endParaRPr 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816CA62-7EE3-4901-91DA-BC95EC744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A278F7B-09DD-47FB-B319-9145BEDD4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E69D3-34FF-4330-9AE6-7883FAB43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296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1C06529-D9E7-4C94-82F7-8D417AD51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659949AE-4555-49C8-8A6D-DF8669FD54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1C660AC-36D4-4A7E-AC69-156E190A72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56FC3-0D50-453F-B241-19B3C8123B7F}" type="datetimeFigureOut">
              <a:rPr lang="en-US" smtClean="0"/>
              <a:t>2019-01-22</a:t>
            </a:fld>
            <a:endParaRPr 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7CA8495-306A-42EA-86D6-7F14E381E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EFF0636-A731-4E9B-80BD-2B7F05C93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E69D3-34FF-4330-9AE6-7883FAB43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518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F37E19E3-E27E-48B3-855C-241DBE29DF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DCFB2C8-24F7-40BE-AE7E-C3B00DA9F4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025C2FE-DDE0-40B1-B34E-077F39B41A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56FC3-0D50-453F-B241-19B3C8123B7F}" type="datetimeFigureOut">
              <a:rPr lang="en-US" smtClean="0"/>
              <a:t>2019-01-22</a:t>
            </a:fld>
            <a:endParaRPr 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39C19D8-FDEE-4552-BBA3-8B54BB704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C072391-2546-4634-ABE4-74DC995F8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E69D3-34FF-4330-9AE6-7883FAB43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063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A6B0F77-A5F8-4BA0-9356-AF58F064DC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DE91CB4-E472-4924-BF86-217DE504FF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0696326-59CB-4867-A2E8-3AE48318D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56FC3-0D50-453F-B241-19B3C8123B7F}" type="datetimeFigureOut">
              <a:rPr lang="en-US" smtClean="0"/>
              <a:t>2019-01-22</a:t>
            </a:fld>
            <a:endParaRPr 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BA584B5-7DC7-4EB5-A1A3-B0F4E526F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51E49C2-35E7-4D75-8F78-74B4C98C8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E69D3-34FF-4330-9AE6-7883FAB43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804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C961D45-603E-407B-BF2C-54185B4090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62F51E63-D707-4C17-A40D-D22A007A99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49B8E4B-FC98-4546-9692-573B94008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56FC3-0D50-453F-B241-19B3C8123B7F}" type="datetimeFigureOut">
              <a:rPr lang="en-US" smtClean="0"/>
              <a:t>2019-01-22</a:t>
            </a:fld>
            <a:endParaRPr 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2AE44BA-79F5-4314-A447-13220CEC9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5670F0E-9C64-45C0-96F9-2ECC4AD32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E69D3-34FF-4330-9AE6-7883FAB43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944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A779858-AB84-4939-A738-7141ABA7C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D88F5E8-1371-4C84-B2F2-CAEFFF4874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7A2200CB-BADF-4936-A46A-8D6B250BCC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FDBE145-969B-430B-A940-BC39F902F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56FC3-0D50-453F-B241-19B3C8123B7F}" type="datetimeFigureOut">
              <a:rPr lang="en-US" smtClean="0"/>
              <a:t>2019-01-22</a:t>
            </a:fld>
            <a:endParaRPr 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0F3BE9A-C7B6-4FEB-8C92-EBB039263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CBFD1BC-BE67-426B-B741-2A0B34333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E69D3-34FF-4330-9AE6-7883FAB43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274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D2A307F-DDAF-4447-B1E1-4DA81E032C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91F31E3E-5F38-4C65-B39F-E5F820E20A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C44B4033-AD3B-40B0-9156-80E9A708ED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4AEB1704-3BAF-4C7F-8E4F-CF76AD4FD0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2031DAF2-69AF-404C-B102-B45591F1B5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886AA52B-CC74-4340-88DD-703982492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56FC3-0D50-453F-B241-19B3C8123B7F}" type="datetimeFigureOut">
              <a:rPr lang="en-US" smtClean="0"/>
              <a:t>2019-01-22</a:t>
            </a:fld>
            <a:endParaRPr 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54F6417C-CCFD-4CF0-8CE4-E3769CE56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ECD3D4E3-5D47-40F6-87DF-F52F10E3A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E69D3-34FF-4330-9AE6-7883FAB43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447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B5150D-F4E4-4A7A-810B-131055D29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9FB71453-CA3B-4943-9204-E4E416384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56FC3-0D50-453F-B241-19B3C8123B7F}" type="datetimeFigureOut">
              <a:rPr lang="en-US" smtClean="0"/>
              <a:t>2019-01-22</a:t>
            </a:fld>
            <a:endParaRPr 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836DF775-5579-4531-8783-29EE4B261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638C3410-BDA9-497B-957B-0D11E0DF2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E69D3-34FF-4330-9AE6-7883FAB43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925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561BD003-654B-49FC-98A9-FD8EB17D5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56FC3-0D50-453F-B241-19B3C8123B7F}" type="datetimeFigureOut">
              <a:rPr lang="en-US" smtClean="0"/>
              <a:t>2019-01-22</a:t>
            </a:fld>
            <a:endParaRPr 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B860A34C-E4A6-458A-871C-ED751E4F9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E958A0C-710F-47CD-87F8-DEBCA00C0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E69D3-34FF-4330-9AE6-7883FAB43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696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5E014A5-B76E-4D52-8CAF-9362E2133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5292B80-823B-4648-9052-AFA0EBF106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E33D3F3C-7D80-4106-9DF6-F5164AE4C0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16278489-879B-4327-B31C-B86E5E87E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56FC3-0D50-453F-B241-19B3C8123B7F}" type="datetimeFigureOut">
              <a:rPr lang="en-US" smtClean="0"/>
              <a:t>2019-01-22</a:t>
            </a:fld>
            <a:endParaRPr 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760816EE-5B8F-4235-AB9C-46D358942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BB69722-76A9-4974-B3EC-AF1F35DF8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E69D3-34FF-4330-9AE6-7883FAB43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370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2A60C4C-3DD6-4E8A-9443-8ED3B39064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1F09D2A8-0E21-459D-A7D8-4E9CA8089B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C24174C6-14CC-4F0E-959F-109BB6154C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EF8CD228-D6BC-4A3D-AD5F-CCAE45A0C6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56FC3-0D50-453F-B241-19B3C8123B7F}" type="datetimeFigureOut">
              <a:rPr lang="en-US" smtClean="0"/>
              <a:t>2019-01-22</a:t>
            </a:fld>
            <a:endParaRPr 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E15AB78C-A5EC-42EF-A714-8C465FD0B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ADBA1E9-4678-4BA0-BF92-1EAEF4429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E69D3-34FF-4330-9AE6-7883FAB43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545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A553DC0C-EF2F-4033-AC43-6A23E7D715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A0BC773-2C44-4634-96D4-40AB9E1E90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D8326D3-D1D5-4A0E-B723-F001CD076B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056FC3-0D50-453F-B241-19B3C8123B7F}" type="datetimeFigureOut">
              <a:rPr lang="en-US" smtClean="0"/>
              <a:t>2019-01-22</a:t>
            </a:fld>
            <a:endParaRPr 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91F6B6A-2E64-4475-ACA2-736CB0281F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4BB0E8E-E77C-4B05-A9F6-ACE1EAA8CF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AE69D3-34FF-4330-9AE6-7883FAB43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92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46E54E6-380E-462A-B18B-8F8368371FA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/>
              <a:t>안드로이드 코드 서명</a:t>
            </a:r>
            <a:endParaRPr lang="en-US" dirty="0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C0FC972D-17D9-49EE-8307-83379E98C3D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/>
              <a:t>허준영</a:t>
            </a:r>
            <a:r>
              <a:rPr lang="en-US" altLang="ko-KR" dirty="0"/>
              <a:t>(jyheo@hansung.ac.kr)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0933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FFB8A60-7E36-42CF-B7CE-3C4925EEB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안드로이드 앱 패키지</a:t>
            </a:r>
            <a:endParaRPr 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B85C7DF-163E-4F9D-B645-970AEB139C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APK = Android App Package</a:t>
            </a:r>
          </a:p>
          <a:p>
            <a:pPr lvl="1"/>
            <a:r>
              <a:rPr lang="ko-KR" altLang="en-US" dirty="0"/>
              <a:t>자바의 </a:t>
            </a:r>
            <a:r>
              <a:rPr lang="en-US" altLang="ko-KR" dirty="0"/>
              <a:t>JAR</a:t>
            </a:r>
            <a:r>
              <a:rPr lang="ko-KR" altLang="en-US" dirty="0"/>
              <a:t>를 확장한 형태임</a:t>
            </a:r>
            <a:endParaRPr lang="en-US" altLang="ko-KR" dirty="0"/>
          </a:p>
          <a:p>
            <a:pPr lvl="1"/>
            <a:r>
              <a:rPr lang="en-US" dirty="0"/>
              <a:t>JAR</a:t>
            </a:r>
            <a:r>
              <a:rPr lang="ko-KR" altLang="en-US" dirty="0"/>
              <a:t>는 </a:t>
            </a:r>
            <a:r>
              <a:rPr lang="en-US" altLang="ko-KR" dirty="0"/>
              <a:t>ZIP</a:t>
            </a:r>
            <a:r>
              <a:rPr lang="ko-KR" altLang="en-US" dirty="0"/>
              <a:t> 압축 파일임</a:t>
            </a:r>
            <a:endParaRPr lang="en-US" altLang="ko-KR" dirty="0"/>
          </a:p>
          <a:p>
            <a:r>
              <a:rPr lang="en-US" dirty="0"/>
              <a:t>MIME type</a:t>
            </a:r>
          </a:p>
          <a:p>
            <a:pPr lvl="1"/>
            <a:r>
              <a:rPr lang="en-US" dirty="0"/>
              <a:t>application/</a:t>
            </a:r>
            <a:r>
              <a:rPr lang="en-US" dirty="0" err="1"/>
              <a:t>vnd.android.package</a:t>
            </a:r>
            <a:r>
              <a:rPr lang="en-US" dirty="0"/>
              <a:t>-archive</a:t>
            </a:r>
          </a:p>
          <a:p>
            <a:r>
              <a:rPr lang="en-US" dirty="0"/>
              <a:t>APK</a:t>
            </a:r>
            <a:r>
              <a:rPr lang="ko-KR" altLang="en-US" dirty="0"/>
              <a:t>를 일반적인 </a:t>
            </a:r>
            <a:r>
              <a:rPr lang="en-US" altLang="ko-KR" dirty="0"/>
              <a:t>zip</a:t>
            </a:r>
            <a:r>
              <a:rPr lang="ko-KR" altLang="en-US" dirty="0"/>
              <a:t>으로 보고 압축을 풀면</a:t>
            </a:r>
            <a:endParaRPr lang="en-US" altLang="ko-KR" dirty="0"/>
          </a:p>
          <a:p>
            <a:pPr lvl="1"/>
            <a:r>
              <a:rPr lang="en-US" dirty="0"/>
              <a:t>AndroidManifest.xml</a:t>
            </a:r>
          </a:p>
          <a:p>
            <a:pPr lvl="1"/>
            <a:r>
              <a:rPr lang="en-US" dirty="0" err="1"/>
              <a:t>classes.dex</a:t>
            </a:r>
            <a:endParaRPr lang="en-US" dirty="0"/>
          </a:p>
          <a:p>
            <a:pPr lvl="1"/>
            <a:r>
              <a:rPr lang="en-US" dirty="0"/>
              <a:t>lib/ - JNI</a:t>
            </a:r>
            <a:r>
              <a:rPr lang="ko-KR" altLang="en-US" dirty="0"/>
              <a:t> 통한 네이티브 라이브러리</a:t>
            </a:r>
            <a:endParaRPr lang="en-US" dirty="0"/>
          </a:p>
          <a:p>
            <a:pPr lvl="1"/>
            <a:r>
              <a:rPr lang="en-US" dirty="0" err="1"/>
              <a:t>resources.arsc</a:t>
            </a:r>
            <a:r>
              <a:rPr lang="en-US" dirty="0"/>
              <a:t> – </a:t>
            </a:r>
            <a:r>
              <a:rPr lang="ko-KR" altLang="en-US" dirty="0" err="1"/>
              <a:t>컴파일된</a:t>
            </a:r>
            <a:r>
              <a:rPr lang="ko-KR" altLang="en-US" dirty="0"/>
              <a:t> 문자열이나 스타일 리소스</a:t>
            </a:r>
            <a:endParaRPr lang="en-US" dirty="0"/>
          </a:p>
          <a:p>
            <a:pPr lvl="1"/>
            <a:r>
              <a:rPr lang="en-US" dirty="0"/>
              <a:t>assets/  - </a:t>
            </a:r>
            <a:r>
              <a:rPr lang="ko-KR" altLang="en-US" dirty="0"/>
              <a:t>음악 파일이나 폰트 등</a:t>
            </a:r>
            <a:endParaRPr lang="en-US" altLang="ko-KR" dirty="0"/>
          </a:p>
          <a:p>
            <a:pPr lvl="1"/>
            <a:r>
              <a:rPr lang="en-US" altLang="ko-KR" dirty="0"/>
              <a:t>res/ </a:t>
            </a:r>
            <a:r>
              <a:rPr lang="ko-KR" altLang="en-US" dirty="0"/>
              <a:t>애니메이션</a:t>
            </a:r>
            <a:r>
              <a:rPr lang="en-US" altLang="ko-KR" dirty="0"/>
              <a:t>, </a:t>
            </a:r>
            <a:r>
              <a:rPr lang="ko-KR" altLang="en-US" dirty="0"/>
              <a:t>이미지</a:t>
            </a:r>
            <a:r>
              <a:rPr lang="en-US" altLang="ko-KR" dirty="0"/>
              <a:t>, </a:t>
            </a:r>
            <a:r>
              <a:rPr lang="ko-KR" altLang="en-US" dirty="0"/>
              <a:t>메뉴 정의 등 리소스</a:t>
            </a:r>
            <a:endParaRPr lang="en-US" altLang="ko-KR" dirty="0"/>
          </a:p>
          <a:p>
            <a:pPr lvl="1"/>
            <a:r>
              <a:rPr lang="en-US" altLang="ko-KR" dirty="0"/>
              <a:t>META-INF/ - </a:t>
            </a:r>
            <a:r>
              <a:rPr lang="ko-KR" altLang="en-US" dirty="0"/>
              <a:t>패키지 </a:t>
            </a:r>
            <a:r>
              <a:rPr lang="en-US" altLang="ko-KR" dirty="0" err="1"/>
              <a:t>manifes</a:t>
            </a:r>
            <a:r>
              <a:rPr lang="ko-KR" altLang="en-US" dirty="0"/>
              <a:t>와 인증서</a:t>
            </a:r>
            <a:endParaRPr lang="en-US" altLang="ko-KR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194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7F9E277-A11E-41DB-A200-3D7B79411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코드 서명</a:t>
            </a:r>
            <a:endParaRPr 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DA3C550-696E-4F73-A8B9-742681FE5B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dirty="0"/>
              <a:t>코드 서명 목적</a:t>
            </a:r>
            <a:endParaRPr lang="en-US" altLang="ko-KR" dirty="0"/>
          </a:p>
          <a:p>
            <a:pPr lvl="1"/>
            <a:r>
              <a:rPr lang="ko-KR" altLang="en-US" dirty="0"/>
              <a:t>코드 무결성</a:t>
            </a:r>
            <a:r>
              <a:rPr lang="en-US" altLang="ko-KR" dirty="0"/>
              <a:t>(</a:t>
            </a:r>
            <a:r>
              <a:rPr lang="en-US" dirty="0"/>
              <a:t>Integrity) </a:t>
            </a:r>
            <a:r>
              <a:rPr lang="ko-KR" altLang="en-US" dirty="0"/>
              <a:t>검증</a:t>
            </a:r>
            <a:endParaRPr lang="en-US" altLang="ko-KR" dirty="0"/>
          </a:p>
          <a:p>
            <a:pPr lvl="1"/>
            <a:r>
              <a:rPr lang="ko-KR" altLang="en-US" dirty="0"/>
              <a:t>코드 제작자 검증</a:t>
            </a:r>
            <a:r>
              <a:rPr lang="en-US" altLang="ko-KR" dirty="0"/>
              <a:t>(</a:t>
            </a:r>
            <a:r>
              <a:rPr lang="en-US" dirty="0"/>
              <a:t>Authenticity)</a:t>
            </a:r>
          </a:p>
          <a:p>
            <a:r>
              <a:rPr lang="ko-KR" altLang="en-US" dirty="0"/>
              <a:t>디지털 서명 이용</a:t>
            </a:r>
            <a:endParaRPr lang="en-US" altLang="ko-KR" dirty="0"/>
          </a:p>
          <a:p>
            <a:pPr lvl="1"/>
            <a:r>
              <a:rPr lang="en-US" altLang="ko-KR" dirty="0"/>
              <a:t>SHA</a:t>
            </a:r>
            <a:r>
              <a:rPr lang="ko-KR" altLang="en-US" dirty="0"/>
              <a:t>로 파일을 </a:t>
            </a:r>
            <a:r>
              <a:rPr lang="en-US" altLang="ko-KR" dirty="0"/>
              <a:t>Digest</a:t>
            </a:r>
            <a:r>
              <a:rPr lang="ko-KR" altLang="en-US" dirty="0"/>
              <a:t>하고</a:t>
            </a:r>
            <a:r>
              <a:rPr lang="en-US" altLang="ko-KR" dirty="0"/>
              <a:t>, </a:t>
            </a:r>
            <a:r>
              <a:rPr lang="ko-KR" altLang="en-US" dirty="0"/>
              <a:t>그 </a:t>
            </a:r>
            <a:r>
              <a:rPr lang="en-US" altLang="ko-KR" dirty="0"/>
              <a:t>Digest</a:t>
            </a:r>
            <a:r>
              <a:rPr lang="ko-KR" altLang="en-US" dirty="0"/>
              <a:t>를 비대칭 암호화</a:t>
            </a:r>
            <a:r>
              <a:rPr lang="en-US" altLang="ko-KR" dirty="0"/>
              <a:t>(</a:t>
            </a:r>
            <a:r>
              <a:rPr lang="ko-KR" altLang="en-US" dirty="0"/>
              <a:t>보통 </a:t>
            </a:r>
            <a:r>
              <a:rPr lang="en-US" altLang="ko-KR" dirty="0"/>
              <a:t>RSA)</a:t>
            </a:r>
            <a:r>
              <a:rPr lang="ko-KR" altLang="en-US" dirty="0"/>
              <a:t>의 </a:t>
            </a:r>
            <a:r>
              <a:rPr lang="en-US" altLang="ko-KR" dirty="0"/>
              <a:t>Private</a:t>
            </a:r>
            <a:r>
              <a:rPr lang="ko-KR" altLang="en-US" dirty="0"/>
              <a:t>키로 암호화 함</a:t>
            </a:r>
            <a:endParaRPr lang="en-US" altLang="ko-KR" dirty="0"/>
          </a:p>
          <a:p>
            <a:pPr lvl="1"/>
            <a:r>
              <a:rPr lang="en-US" altLang="ko-KR" dirty="0"/>
              <a:t>Public key</a:t>
            </a:r>
            <a:r>
              <a:rPr lang="ko-KR" altLang="en-US" dirty="0"/>
              <a:t>를 포함한 인증서를 함께 저장해서 나중에 검증하게 함</a:t>
            </a:r>
            <a:endParaRPr lang="en-US" altLang="ko-KR" dirty="0"/>
          </a:p>
          <a:p>
            <a:pPr lvl="1"/>
            <a:r>
              <a:rPr lang="ko-KR" altLang="en-US" dirty="0"/>
              <a:t>인증서 자체의 유효성 검증은 </a:t>
            </a:r>
            <a:r>
              <a:rPr lang="en-US" altLang="ko-KR" dirty="0"/>
              <a:t>PKI </a:t>
            </a:r>
            <a:r>
              <a:rPr lang="ko-KR" altLang="en-US" dirty="0"/>
              <a:t>등을 이용함</a:t>
            </a:r>
            <a:endParaRPr lang="en-US" altLang="ko-KR" dirty="0"/>
          </a:p>
          <a:p>
            <a:r>
              <a:rPr lang="en-US" altLang="ko-KR" dirty="0"/>
              <a:t>Secure Hash</a:t>
            </a:r>
          </a:p>
          <a:p>
            <a:pPr lvl="1"/>
            <a:r>
              <a:rPr lang="ko-KR" altLang="en-US" dirty="0" err="1"/>
              <a:t>해쉬값을</a:t>
            </a:r>
            <a:r>
              <a:rPr lang="ko-KR" altLang="en-US" dirty="0"/>
              <a:t> 보고 원래 값을 추정하기 어렵게 </a:t>
            </a:r>
            <a:r>
              <a:rPr lang="ko-KR" altLang="en-US" dirty="0" err="1"/>
              <a:t>만듬</a:t>
            </a:r>
            <a:endParaRPr lang="en-US" altLang="ko-KR" dirty="0"/>
          </a:p>
          <a:p>
            <a:pPr lvl="1"/>
            <a:r>
              <a:rPr lang="ko-KR" altLang="en-US" dirty="0"/>
              <a:t>원본 값이 다른 경우 </a:t>
            </a:r>
            <a:r>
              <a:rPr lang="ko-KR" altLang="en-US" dirty="0" err="1"/>
              <a:t>해쉬</a:t>
            </a:r>
            <a:r>
              <a:rPr lang="ko-KR" altLang="en-US" dirty="0"/>
              <a:t> 값도 다를 가능성을 높게 </a:t>
            </a:r>
            <a:r>
              <a:rPr lang="ko-KR" altLang="en-US" dirty="0" err="1"/>
              <a:t>만듬</a:t>
            </a:r>
            <a:endParaRPr lang="en-US" altLang="ko-KR" dirty="0"/>
          </a:p>
          <a:p>
            <a:pPr lvl="1"/>
            <a:r>
              <a:rPr lang="ko-KR" altLang="en-US" dirty="0"/>
              <a:t>대표적으로 </a:t>
            </a:r>
            <a:r>
              <a:rPr lang="en-US" altLang="ko-KR" dirty="0"/>
              <a:t>SHA</a:t>
            </a:r>
            <a:r>
              <a:rPr lang="ko-KR" altLang="en-US" dirty="0"/>
              <a:t>가 있음</a:t>
            </a:r>
            <a:endParaRPr lang="en-US" altLang="ko-KR" dirty="0"/>
          </a:p>
          <a:p>
            <a:pPr lvl="1"/>
            <a:r>
              <a:rPr lang="en-US" altLang="ko-KR" dirty="0"/>
              <a:t>SHA 256 </a:t>
            </a:r>
            <a:r>
              <a:rPr lang="ko-KR" altLang="en-US" dirty="0" err="1"/>
              <a:t>해쉬값을</a:t>
            </a:r>
            <a:r>
              <a:rPr lang="ko-KR" altLang="en-US" dirty="0"/>
              <a:t> 생성하는 예</a:t>
            </a:r>
            <a:endParaRPr lang="en-US" altLang="ko-KR" dirty="0"/>
          </a:p>
          <a:p>
            <a:pPr lvl="2"/>
            <a:r>
              <a:rPr lang="en-US" altLang="ko-KR" dirty="0"/>
              <a:t>$ </a:t>
            </a:r>
            <a:r>
              <a:rPr lang="en-US" altLang="ko-KR" dirty="0" err="1"/>
              <a:t>openssl</a:t>
            </a:r>
            <a:r>
              <a:rPr lang="en-US" altLang="ko-KR" dirty="0"/>
              <a:t> sha256 -binary AndroidManifest.xml | </a:t>
            </a:r>
            <a:r>
              <a:rPr lang="en-US" altLang="ko-KR" dirty="0" err="1"/>
              <a:t>openssl</a:t>
            </a:r>
            <a:r>
              <a:rPr lang="en-US" altLang="ko-KR" dirty="0"/>
              <a:t> base64</a:t>
            </a:r>
          </a:p>
          <a:p>
            <a:pPr lvl="1"/>
            <a:r>
              <a:rPr lang="ko-KR" altLang="en-US" dirty="0"/>
              <a:t>원래 값을 줄인다고 해서 </a:t>
            </a:r>
            <a:r>
              <a:rPr lang="en-US" altLang="ko-KR" dirty="0"/>
              <a:t>Digest</a:t>
            </a:r>
            <a:r>
              <a:rPr lang="ko-KR" altLang="en-US" dirty="0"/>
              <a:t>라는 표현도 사용</a:t>
            </a:r>
            <a:endParaRPr lang="en-US" altLang="ko-KR" dirty="0"/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898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DE143E-4EBE-4C7F-9C03-DCDDE87BD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자바 코드 서명</a:t>
            </a:r>
            <a:endParaRPr 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C92C1AD-C76D-4D87-B83D-3134848CC3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JAR </a:t>
            </a:r>
            <a:r>
              <a:rPr lang="ko-KR" altLang="en-US" dirty="0"/>
              <a:t>파일 서명</a:t>
            </a:r>
            <a:endParaRPr lang="en-US" altLang="ko-KR" dirty="0"/>
          </a:p>
          <a:p>
            <a:r>
              <a:rPr lang="en-US" dirty="0"/>
              <a:t>META-INF/MANIFEST.MF – </a:t>
            </a:r>
            <a:r>
              <a:rPr lang="ko-KR" altLang="en-US" dirty="0"/>
              <a:t>파일 이름과 해당 파일의 </a:t>
            </a:r>
            <a:r>
              <a:rPr lang="en-US" altLang="ko-KR" dirty="0"/>
              <a:t>SHA</a:t>
            </a:r>
            <a:r>
              <a:rPr lang="ko-KR" altLang="en-US" dirty="0"/>
              <a:t>값이 저장</a:t>
            </a:r>
            <a:endParaRPr lang="en-US" dirty="0"/>
          </a:p>
          <a:p>
            <a:endParaRPr lang="en-US" dirty="0"/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351DFCCD-95DB-4988-951F-EF959F781F4F}"/>
              </a:ext>
            </a:extLst>
          </p:cNvPr>
          <p:cNvSpPr/>
          <p:nvPr/>
        </p:nvSpPr>
        <p:spPr>
          <a:xfrm>
            <a:off x="1828800" y="2904351"/>
            <a:ext cx="6096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600" dirty="0"/>
              <a:t>Manifest-Version: 1.0</a:t>
            </a:r>
          </a:p>
          <a:p>
            <a:r>
              <a:rPr lang="en-US" sz="1600" dirty="0"/>
              <a:t>Built-By: Generated-by-ADT</a:t>
            </a:r>
          </a:p>
          <a:p>
            <a:r>
              <a:rPr lang="en-US" sz="1600" dirty="0"/>
              <a:t>Created-By: Android Gradle 3.2.1</a:t>
            </a:r>
          </a:p>
          <a:p>
            <a:endParaRPr lang="en-US" sz="1600" dirty="0"/>
          </a:p>
          <a:p>
            <a:r>
              <a:rPr lang="en-US" sz="1600" dirty="0">
                <a:solidFill>
                  <a:schemeClr val="accent6"/>
                </a:solidFill>
              </a:rPr>
              <a:t>Name: AndroidManifest.xml</a:t>
            </a:r>
          </a:p>
          <a:p>
            <a:r>
              <a:rPr lang="en-US" sz="1600" dirty="0">
                <a:solidFill>
                  <a:schemeClr val="accent6"/>
                </a:solidFill>
              </a:rPr>
              <a:t>SHA-256-Digest: </a:t>
            </a:r>
            <a:r>
              <a:rPr lang="en-US" sz="1600" dirty="0">
                <a:solidFill>
                  <a:srgbClr val="FF0000"/>
                </a:solidFill>
              </a:rPr>
              <a:t>wJzXnNpsUsH5DFiUvSOI6hj2cj/y2g+Oc8NbWVdk5YA=</a:t>
            </a:r>
          </a:p>
          <a:p>
            <a:endParaRPr lang="en-US" sz="1600" dirty="0"/>
          </a:p>
          <a:p>
            <a:r>
              <a:rPr lang="en-US" sz="1600" dirty="0"/>
              <a:t>Name: </a:t>
            </a:r>
            <a:r>
              <a:rPr lang="en-US" sz="1600" dirty="0" err="1"/>
              <a:t>classes.dex</a:t>
            </a:r>
            <a:endParaRPr lang="en-US" sz="1600" dirty="0"/>
          </a:p>
          <a:p>
            <a:r>
              <a:rPr lang="en-US" sz="1600" dirty="0"/>
              <a:t>SHA-256-Digest: BWii2EGQqbkFNNs7+8Mv0Cz18kAKg1IcTg7qZ47H/i4=</a:t>
            </a:r>
          </a:p>
          <a:p>
            <a:endParaRPr lang="en-US" sz="1600" dirty="0">
              <a:solidFill>
                <a:schemeClr val="accent1"/>
              </a:solidFill>
            </a:endParaRPr>
          </a:p>
          <a:p>
            <a:r>
              <a:rPr lang="en-US" sz="1600" dirty="0"/>
              <a:t>…</a:t>
            </a: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4ADAFF23-AAA2-4EF0-B248-EF3F665612BA}"/>
              </a:ext>
            </a:extLst>
          </p:cNvPr>
          <p:cNvSpPr/>
          <p:nvPr/>
        </p:nvSpPr>
        <p:spPr>
          <a:xfrm>
            <a:off x="4683760" y="5388570"/>
            <a:ext cx="6776720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 err="1"/>
              <a:t>Openssl</a:t>
            </a:r>
            <a:r>
              <a:rPr lang="ko-KR" altLang="en-US" dirty="0"/>
              <a:t>을 이용하여 </a:t>
            </a:r>
            <a:r>
              <a:rPr lang="en-US" altLang="ko-KR" dirty="0"/>
              <a:t>AndroidManifest.xml</a:t>
            </a:r>
            <a:r>
              <a:rPr lang="ko-KR" altLang="en-US" dirty="0"/>
              <a:t>의 </a:t>
            </a:r>
            <a:r>
              <a:rPr lang="en-US" altLang="ko-KR" dirty="0"/>
              <a:t>SHA-256</a:t>
            </a:r>
            <a:r>
              <a:rPr lang="ko-KR" altLang="en-US" dirty="0"/>
              <a:t>을 확인</a:t>
            </a:r>
            <a:endParaRPr lang="en-US" dirty="0"/>
          </a:p>
          <a:p>
            <a:r>
              <a:rPr lang="en-US" dirty="0"/>
              <a:t>$ </a:t>
            </a:r>
            <a:r>
              <a:rPr lang="en-US" dirty="0" err="1"/>
              <a:t>openssl</a:t>
            </a:r>
            <a:r>
              <a:rPr lang="en-US" dirty="0"/>
              <a:t> sha256 -binary AndroidManifest.xml | </a:t>
            </a:r>
            <a:r>
              <a:rPr lang="en-US" dirty="0" err="1"/>
              <a:t>openssl</a:t>
            </a:r>
            <a:r>
              <a:rPr lang="en-US" dirty="0"/>
              <a:t> base64</a:t>
            </a:r>
          </a:p>
          <a:p>
            <a:r>
              <a:rPr lang="en-US" dirty="0">
                <a:solidFill>
                  <a:srgbClr val="FF0000"/>
                </a:solidFill>
              </a:rPr>
              <a:t>wJzXnNpsUsH5DFiUvSOI6hj2cj/y2g+Oc8NbWVdk5YA=</a:t>
            </a:r>
          </a:p>
        </p:txBody>
      </p:sp>
    </p:spTree>
    <p:extLst>
      <p:ext uri="{BB962C8B-B14F-4D97-AF65-F5344CB8AC3E}">
        <p14:creationId xmlns:p14="http://schemas.microsoft.com/office/powerpoint/2010/main" val="2093553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461DD35-DC61-46D5-85A4-8311F8BD4E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자바 코드 서명</a:t>
            </a:r>
            <a:endParaRPr 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8538434-959B-47A2-B97D-E1036445BA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META-INF/CERT.SF – MANIFEST.MF</a:t>
            </a:r>
            <a:r>
              <a:rPr lang="ko-KR" altLang="en-US" dirty="0"/>
              <a:t>에 대한 </a:t>
            </a:r>
            <a:r>
              <a:rPr lang="en-US" altLang="ko-KR" dirty="0"/>
              <a:t>SHA</a:t>
            </a:r>
            <a:endParaRPr lang="en-US" dirty="0"/>
          </a:p>
          <a:p>
            <a:pPr lvl="1"/>
            <a:r>
              <a:rPr lang="en-US" altLang="ko-KR" dirty="0"/>
              <a:t>MANIFEST.MF </a:t>
            </a:r>
            <a:r>
              <a:rPr lang="ko-KR" altLang="en-US" dirty="0"/>
              <a:t>파일 전체와 파일 별 </a:t>
            </a:r>
            <a:r>
              <a:rPr lang="en-US" altLang="ko-KR" dirty="0"/>
              <a:t>SHA</a:t>
            </a:r>
            <a:r>
              <a:rPr lang="ko-KR" altLang="en-US" dirty="0"/>
              <a:t>값 부분에 대해 </a:t>
            </a:r>
            <a:r>
              <a:rPr lang="en-US" altLang="ko-KR" dirty="0"/>
              <a:t>SHA</a:t>
            </a:r>
            <a:r>
              <a:rPr lang="ko-KR" altLang="en-US" dirty="0"/>
              <a:t>를 저장</a:t>
            </a:r>
            <a:endParaRPr lang="en-US" altLang="ko-KR" dirty="0"/>
          </a:p>
          <a:p>
            <a:pPr lvl="1"/>
            <a:endParaRPr lang="en-US" dirty="0"/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7D33A8BB-CF0D-46AE-8010-852744EAFE95}"/>
              </a:ext>
            </a:extLst>
          </p:cNvPr>
          <p:cNvSpPr/>
          <p:nvPr/>
        </p:nvSpPr>
        <p:spPr>
          <a:xfrm>
            <a:off x="1625600" y="2766229"/>
            <a:ext cx="874776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Signature-Version: 1.0</a:t>
            </a:r>
          </a:p>
          <a:p>
            <a:r>
              <a:rPr lang="en-US" sz="1600" dirty="0"/>
              <a:t>Created-By: 1.0 (Android)</a:t>
            </a:r>
          </a:p>
          <a:p>
            <a:r>
              <a:rPr lang="en-US" sz="1600" dirty="0"/>
              <a:t>SHA-256-Digest-Manifest: </a:t>
            </a:r>
            <a:r>
              <a:rPr lang="en-US" sz="1600" dirty="0">
                <a:solidFill>
                  <a:srgbClr val="FF0000"/>
                </a:solidFill>
              </a:rPr>
              <a:t>N2aM/6qBUuaghTC5F0z72CdNC6NE1cxDEqgfNF94kaM=</a:t>
            </a:r>
          </a:p>
          <a:p>
            <a:r>
              <a:rPr lang="en-US" sz="1600" dirty="0"/>
              <a:t>X-Android-APK-Signed: 2</a:t>
            </a:r>
          </a:p>
          <a:p>
            <a:endParaRPr lang="en-US" sz="1600" dirty="0"/>
          </a:p>
          <a:p>
            <a:r>
              <a:rPr lang="en-US" sz="1600" dirty="0"/>
              <a:t>Name: AndroidManifest.xml</a:t>
            </a:r>
          </a:p>
          <a:p>
            <a:r>
              <a:rPr lang="en-US" sz="1600" dirty="0"/>
              <a:t>SHA-256-Digest: </a:t>
            </a:r>
            <a:r>
              <a:rPr lang="en-US" sz="1600" dirty="0">
                <a:solidFill>
                  <a:schemeClr val="accent1"/>
                </a:solidFill>
              </a:rPr>
              <a:t>q6JIVI6/tkw+vD8Nw1GxmAuvu+/AstdDOaaDsXtqIa8=</a:t>
            </a: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9649733B-522A-4F6F-B1D8-1574858B058C}"/>
              </a:ext>
            </a:extLst>
          </p:cNvPr>
          <p:cNvSpPr/>
          <p:nvPr/>
        </p:nvSpPr>
        <p:spPr>
          <a:xfrm>
            <a:off x="4409440" y="4958636"/>
            <a:ext cx="6944360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dirty="0"/>
              <a:t>$ </a:t>
            </a:r>
            <a:r>
              <a:rPr lang="en-US" sz="1600" dirty="0" err="1"/>
              <a:t>openssl</a:t>
            </a:r>
            <a:r>
              <a:rPr lang="en-US" sz="1600" dirty="0"/>
              <a:t> sha256 -binary META-INF/MANIFEST.MF | </a:t>
            </a:r>
            <a:r>
              <a:rPr lang="en-US" sz="1600" dirty="0" err="1"/>
              <a:t>openssl</a:t>
            </a:r>
            <a:r>
              <a:rPr lang="en-US" sz="1600" dirty="0"/>
              <a:t> base64</a:t>
            </a:r>
          </a:p>
          <a:p>
            <a:r>
              <a:rPr lang="en-US" sz="1600" dirty="0">
                <a:solidFill>
                  <a:srgbClr val="FF0000"/>
                </a:solidFill>
              </a:rPr>
              <a:t>N2aM/6qBUuaghTC5F0z72CdNC6NE1cxDEqgfNF94kaM=</a:t>
            </a: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6B9DA671-2C2B-4EA8-B10B-381CB258B45F}"/>
              </a:ext>
            </a:extLst>
          </p:cNvPr>
          <p:cNvSpPr/>
          <p:nvPr/>
        </p:nvSpPr>
        <p:spPr>
          <a:xfrm>
            <a:off x="2341880" y="5688429"/>
            <a:ext cx="9585960" cy="73866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400" dirty="0"/>
              <a:t>$ echo -</a:t>
            </a:r>
            <a:r>
              <a:rPr lang="en-US" sz="1400" dirty="0" err="1"/>
              <a:t>en</a:t>
            </a:r>
            <a:r>
              <a:rPr lang="en-US" sz="1400" dirty="0"/>
              <a:t> "</a:t>
            </a:r>
            <a:r>
              <a:rPr lang="en-US" sz="1400" u="sng" dirty="0">
                <a:solidFill>
                  <a:schemeClr val="accent6"/>
                </a:solidFill>
              </a:rPr>
              <a:t>Name: AndroidManifest.xml\r\nSHA-256-Digest: wJzXnNpsUsH5DFiUvSOI6hj2cj/y2g+Oc8NbWVdk5YA=\r\n\r\n</a:t>
            </a:r>
            <a:r>
              <a:rPr lang="en-US" sz="1400" dirty="0"/>
              <a:t>" | </a:t>
            </a:r>
            <a:r>
              <a:rPr lang="en-US" sz="1400" dirty="0" err="1"/>
              <a:t>openssl</a:t>
            </a:r>
            <a:r>
              <a:rPr lang="en-US" sz="1400" dirty="0"/>
              <a:t> sha256 -binary | </a:t>
            </a:r>
            <a:r>
              <a:rPr lang="en-US" sz="1400" dirty="0" err="1"/>
              <a:t>openssl</a:t>
            </a:r>
            <a:r>
              <a:rPr lang="en-US" sz="1400" dirty="0"/>
              <a:t> base64</a:t>
            </a:r>
          </a:p>
          <a:p>
            <a:r>
              <a:rPr lang="en-US" sz="1400" dirty="0">
                <a:solidFill>
                  <a:schemeClr val="accent1"/>
                </a:solidFill>
              </a:rPr>
              <a:t>q6JIVI6/tkw+vD8Nw1GxmAuvu+/AstdDOaaDsXtqIa8=</a:t>
            </a:r>
          </a:p>
        </p:txBody>
      </p:sp>
      <p:cxnSp>
        <p:nvCxnSpPr>
          <p:cNvPr id="8" name="직선 화살표 연결선 7">
            <a:extLst>
              <a:ext uri="{FF2B5EF4-FFF2-40B4-BE49-F238E27FC236}">
                <a16:creationId xmlns:a16="http://schemas.microsoft.com/office/drawing/2014/main" id="{3A567FFD-1958-4697-BAD7-891EAFA7A705}"/>
              </a:ext>
            </a:extLst>
          </p:cNvPr>
          <p:cNvCxnSpPr>
            <a:cxnSpLocks/>
          </p:cNvCxnSpPr>
          <p:nvPr/>
        </p:nvCxnSpPr>
        <p:spPr>
          <a:xfrm flipH="1" flipV="1">
            <a:off x="2032000" y="5435600"/>
            <a:ext cx="1371600" cy="3352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D7864715-BC9F-48B7-B44A-B43382B72C21}"/>
              </a:ext>
            </a:extLst>
          </p:cNvPr>
          <p:cNvSpPr txBox="1"/>
          <p:nvPr/>
        </p:nvSpPr>
        <p:spPr>
          <a:xfrm>
            <a:off x="706120" y="5217766"/>
            <a:ext cx="15036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MANIFEST.MF</a:t>
            </a:r>
            <a:r>
              <a:rPr lang="ko-KR" altLang="en-US" sz="1600" dirty="0"/>
              <a:t>의 일부분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885775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17287B2-B31B-489D-B537-3E58D7701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자바 코드 서명</a:t>
            </a:r>
            <a:endParaRPr 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7833FCE-4EFD-48B3-88A1-F6F3E51730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META-INF/CERT.RSA</a:t>
            </a:r>
          </a:p>
          <a:p>
            <a:pPr lvl="1"/>
            <a:r>
              <a:rPr lang="en-US" dirty="0"/>
              <a:t>CERT.SF</a:t>
            </a:r>
            <a:r>
              <a:rPr lang="ko-KR" altLang="en-US" dirty="0"/>
              <a:t> 파일의 </a:t>
            </a:r>
            <a:r>
              <a:rPr lang="en-US" dirty="0"/>
              <a:t>SHA-256-Digest-Manifest</a:t>
            </a:r>
            <a:r>
              <a:rPr lang="ko-KR" altLang="en-US" dirty="0"/>
              <a:t>를 </a:t>
            </a:r>
            <a:r>
              <a:rPr lang="en-US" altLang="ko-KR" dirty="0"/>
              <a:t>RSA </a:t>
            </a:r>
            <a:r>
              <a:rPr lang="ko-KR" altLang="en-US" dirty="0"/>
              <a:t>알고리즘의 </a:t>
            </a:r>
            <a:r>
              <a:rPr lang="en-US" altLang="ko-KR" dirty="0"/>
              <a:t>private key</a:t>
            </a:r>
            <a:r>
              <a:rPr lang="ko-KR" altLang="en-US" dirty="0"/>
              <a:t>로 암호화한 결과를</a:t>
            </a:r>
            <a:r>
              <a:rPr lang="en-US" altLang="ko-KR" dirty="0"/>
              <a:t> CMS </a:t>
            </a:r>
            <a:r>
              <a:rPr lang="ko-KR" altLang="en-US" dirty="0"/>
              <a:t>형식으로 저장한 것</a:t>
            </a:r>
            <a:endParaRPr lang="en-US" altLang="ko-KR" dirty="0"/>
          </a:p>
          <a:p>
            <a:pPr lvl="1"/>
            <a:r>
              <a:rPr lang="en-US" altLang="ko-KR" dirty="0"/>
              <a:t>Public key</a:t>
            </a:r>
            <a:r>
              <a:rPr lang="ko-KR" altLang="en-US" dirty="0"/>
              <a:t>가 저장되어 있음</a:t>
            </a:r>
            <a:endParaRPr lang="en-US" altLang="ko-KR" dirty="0"/>
          </a:p>
          <a:p>
            <a:pPr lvl="1"/>
            <a:r>
              <a:rPr lang="en-US" dirty="0"/>
              <a:t>CMS = Cryptographic Message Syntax</a:t>
            </a:r>
          </a:p>
          <a:p>
            <a:r>
              <a:rPr lang="ko-KR" altLang="en-US" dirty="0"/>
              <a:t>서명 검증하기</a:t>
            </a:r>
            <a:endParaRPr lang="en-US" altLang="ko-KR" dirty="0"/>
          </a:p>
          <a:p>
            <a:pPr lvl="1"/>
            <a:r>
              <a:rPr lang="en-US" dirty="0"/>
              <a:t>CERT.RSA</a:t>
            </a:r>
            <a:r>
              <a:rPr lang="ko-KR" altLang="en-US" dirty="0"/>
              <a:t>내의 </a:t>
            </a:r>
            <a:r>
              <a:rPr lang="en-US" altLang="ko-KR" dirty="0"/>
              <a:t>public key</a:t>
            </a:r>
            <a:r>
              <a:rPr lang="ko-KR" altLang="en-US" dirty="0"/>
              <a:t>를 이용하여 </a:t>
            </a:r>
            <a:r>
              <a:rPr lang="en-US" altLang="ko-KR" dirty="0"/>
              <a:t>CERT.RSA</a:t>
            </a:r>
            <a:r>
              <a:rPr lang="ko-KR" altLang="en-US" dirty="0"/>
              <a:t>에 저장된 </a:t>
            </a:r>
            <a:r>
              <a:rPr lang="en-US" altLang="ko-KR" dirty="0"/>
              <a:t>Digest</a:t>
            </a:r>
            <a:r>
              <a:rPr lang="ko-KR" altLang="en-US" dirty="0"/>
              <a:t>를 복호화하고 </a:t>
            </a:r>
            <a:r>
              <a:rPr lang="en-US" altLang="ko-KR" dirty="0"/>
              <a:t>CERT.SF</a:t>
            </a:r>
            <a:r>
              <a:rPr lang="ko-KR" altLang="en-US" dirty="0"/>
              <a:t>의 값과 비교하여 검증함</a:t>
            </a:r>
            <a:endParaRPr lang="en-US" altLang="ko-KR" dirty="0"/>
          </a:p>
          <a:p>
            <a:pPr lvl="1"/>
            <a:endParaRPr lang="en-US" dirty="0"/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6EFBA3B4-6F53-4DEA-AF9E-0EE445ADC5F6}"/>
              </a:ext>
            </a:extLst>
          </p:cNvPr>
          <p:cNvSpPr/>
          <p:nvPr/>
        </p:nvSpPr>
        <p:spPr>
          <a:xfrm>
            <a:off x="1137920" y="5253633"/>
            <a:ext cx="8849360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/>
              <a:t>$ </a:t>
            </a:r>
            <a:r>
              <a:rPr lang="en-US" dirty="0" err="1"/>
              <a:t>jarsigner</a:t>
            </a:r>
            <a:r>
              <a:rPr lang="en-US" dirty="0"/>
              <a:t> -verify app-</a:t>
            </a:r>
            <a:r>
              <a:rPr lang="en-US" dirty="0" err="1"/>
              <a:t>debug.apk</a:t>
            </a:r>
            <a:endParaRPr lang="en-US" dirty="0"/>
          </a:p>
          <a:p>
            <a:endParaRPr lang="en-US" dirty="0"/>
          </a:p>
          <a:p>
            <a:r>
              <a:rPr lang="en-US" dirty="0"/>
              <a:t>jar verified.</a:t>
            </a:r>
          </a:p>
        </p:txBody>
      </p:sp>
    </p:spTree>
    <p:extLst>
      <p:ext uri="{BB962C8B-B14F-4D97-AF65-F5344CB8AC3E}">
        <p14:creationId xmlns:p14="http://schemas.microsoft.com/office/powerpoint/2010/main" val="3098617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983F7E-A2CF-4EBA-9314-4A0775FC2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자바</a:t>
            </a:r>
            <a:r>
              <a:rPr lang="en-US" dirty="0"/>
              <a:t> </a:t>
            </a:r>
            <a:r>
              <a:rPr lang="ko-KR" altLang="en-US" dirty="0"/>
              <a:t>코드 서명</a:t>
            </a:r>
            <a:endParaRPr 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3C2A22A-0A13-45B5-A735-B9B4DB93D3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서명하기</a:t>
            </a:r>
            <a:endParaRPr lang="en-US" dirty="0"/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DD123268-3B07-43DA-8A7A-900098C7D141}"/>
              </a:ext>
            </a:extLst>
          </p:cNvPr>
          <p:cNvSpPr/>
          <p:nvPr/>
        </p:nvSpPr>
        <p:spPr>
          <a:xfrm>
            <a:off x="1066800" y="2437398"/>
            <a:ext cx="1083056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$ </a:t>
            </a:r>
            <a:r>
              <a:rPr lang="en-US" dirty="0" err="1"/>
              <a:t>jarsigner</a:t>
            </a:r>
            <a:r>
              <a:rPr lang="en-US" dirty="0"/>
              <a:t> -</a:t>
            </a:r>
            <a:r>
              <a:rPr lang="en-US" dirty="0" err="1"/>
              <a:t>keystore</a:t>
            </a:r>
            <a:r>
              <a:rPr lang="en-US" dirty="0"/>
              <a:t> </a:t>
            </a:r>
            <a:r>
              <a:rPr lang="en-US" dirty="0" err="1"/>
              <a:t>debug.keystore</a:t>
            </a:r>
            <a:r>
              <a:rPr lang="en-US" dirty="0"/>
              <a:t> -</a:t>
            </a:r>
            <a:r>
              <a:rPr lang="en-US" dirty="0" err="1"/>
              <a:t>sigalg</a:t>
            </a:r>
            <a:r>
              <a:rPr lang="en-US" dirty="0"/>
              <a:t> SHA256withRSA -</a:t>
            </a:r>
            <a:r>
              <a:rPr lang="en-US" dirty="0" err="1"/>
              <a:t>digestalg</a:t>
            </a:r>
            <a:r>
              <a:rPr lang="en-US" dirty="0"/>
              <a:t> SHA1 app-</a:t>
            </a:r>
            <a:r>
              <a:rPr lang="en-US" dirty="0" err="1"/>
              <a:t>debug.apk</a:t>
            </a:r>
            <a:r>
              <a:rPr lang="en-US" dirty="0"/>
              <a:t> </a:t>
            </a:r>
            <a:r>
              <a:rPr lang="en-US" dirty="0" err="1"/>
              <a:t>androiddebugkey</a:t>
            </a:r>
            <a:endParaRPr lang="en-US" dirty="0"/>
          </a:p>
          <a:p>
            <a:r>
              <a:rPr lang="en-US" dirty="0"/>
              <a:t>Enter Passphrase for </a:t>
            </a:r>
            <a:r>
              <a:rPr lang="en-US" dirty="0" err="1"/>
              <a:t>keystore</a:t>
            </a:r>
            <a:r>
              <a:rPr lang="en-US" dirty="0"/>
              <a:t>:  </a:t>
            </a:r>
            <a:r>
              <a:rPr lang="en-US" u="sng" dirty="0"/>
              <a:t>android</a:t>
            </a:r>
          </a:p>
          <a:p>
            <a:r>
              <a:rPr lang="en-US" dirty="0"/>
              <a:t>jar signed.</a:t>
            </a:r>
          </a:p>
          <a:p>
            <a:endParaRPr lang="en-US" dirty="0"/>
          </a:p>
          <a:p>
            <a:r>
              <a:rPr lang="en-US" dirty="0">
                <a:solidFill>
                  <a:schemeClr val="accent1"/>
                </a:solidFill>
              </a:rPr>
              <a:t>Warning:</a:t>
            </a:r>
          </a:p>
          <a:p>
            <a:r>
              <a:rPr lang="en-US" dirty="0">
                <a:solidFill>
                  <a:schemeClr val="accent1"/>
                </a:solidFill>
              </a:rPr>
              <a:t>The signer's certificate is self-signed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760247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958000D-3BC1-427D-8D7D-D1B1FDFDE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안드로이드 코드 서명</a:t>
            </a:r>
            <a:endParaRPr 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87B42EF-8A1D-48A0-84C4-18C577EF30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/>
              <a:t>자바 코드 서명과 매우 유사함</a:t>
            </a:r>
            <a:endParaRPr lang="en-US" altLang="ko-KR" dirty="0"/>
          </a:p>
          <a:p>
            <a:r>
              <a:rPr lang="ko-KR" altLang="en-US" dirty="0"/>
              <a:t>안드로이드 코드 서명에서는 </a:t>
            </a:r>
            <a:r>
              <a:rPr lang="en-US" altLang="ko-KR" dirty="0"/>
              <a:t>CA</a:t>
            </a:r>
            <a:r>
              <a:rPr lang="ko-KR" altLang="en-US" dirty="0"/>
              <a:t>를 통해 인증서를 받을 필요가 없음</a:t>
            </a:r>
            <a:endParaRPr lang="en-US" altLang="ko-KR" dirty="0"/>
          </a:p>
          <a:p>
            <a:pPr lvl="1"/>
            <a:r>
              <a:rPr lang="ko-KR" altLang="en-US" dirty="0"/>
              <a:t>보통 자바나 다른 코드</a:t>
            </a:r>
            <a:r>
              <a:rPr lang="en-US" dirty="0"/>
              <a:t> </a:t>
            </a:r>
            <a:r>
              <a:rPr lang="ko-KR" altLang="en-US" dirty="0"/>
              <a:t>서명 인증서는 보통 신뢰 </a:t>
            </a:r>
            <a:r>
              <a:rPr lang="en-US" altLang="ko-KR" dirty="0"/>
              <a:t>CA(Certificate Authority)</a:t>
            </a:r>
            <a:r>
              <a:rPr lang="ko-KR" altLang="en-US" dirty="0"/>
              <a:t>를 통해 발급 받아야 함</a:t>
            </a:r>
            <a:endParaRPr lang="en-US" altLang="ko-KR" dirty="0"/>
          </a:p>
          <a:p>
            <a:pPr lvl="2"/>
            <a:r>
              <a:rPr lang="ko-KR" altLang="en-US" dirty="0"/>
              <a:t>앞의 예에서 </a:t>
            </a:r>
            <a:r>
              <a:rPr lang="en-US" altLang="ko-KR" dirty="0"/>
              <a:t>self-signed</a:t>
            </a:r>
            <a:r>
              <a:rPr lang="ko-KR" altLang="en-US" dirty="0"/>
              <a:t>라고 </a:t>
            </a:r>
            <a:r>
              <a:rPr lang="en-US" altLang="ko-KR" dirty="0"/>
              <a:t>Warning</a:t>
            </a:r>
            <a:r>
              <a:rPr lang="ko-KR" altLang="en-US" dirty="0"/>
              <a:t>이 발생한 이유</a:t>
            </a:r>
            <a:endParaRPr lang="en-US" altLang="ko-KR" dirty="0"/>
          </a:p>
          <a:p>
            <a:pPr lvl="1"/>
            <a:r>
              <a:rPr lang="ko-KR" altLang="en-US" dirty="0"/>
              <a:t>안드로이드는 셀프 서명된 인증서 사용이 가능함</a:t>
            </a:r>
            <a:endParaRPr lang="en-US" altLang="ko-KR" dirty="0"/>
          </a:p>
          <a:p>
            <a:pPr lvl="1"/>
            <a:r>
              <a:rPr lang="ko-KR" altLang="en-US" dirty="0"/>
              <a:t>인증서 유효기간은 무시함</a:t>
            </a:r>
            <a:endParaRPr lang="en-US" altLang="ko-KR" dirty="0"/>
          </a:p>
          <a:p>
            <a:r>
              <a:rPr lang="ko-KR" altLang="en-US" dirty="0"/>
              <a:t>구글 </a:t>
            </a:r>
            <a:r>
              <a:rPr lang="en-US" altLang="ko-KR" dirty="0"/>
              <a:t>play store</a:t>
            </a:r>
          </a:p>
          <a:p>
            <a:pPr lvl="1"/>
            <a:r>
              <a:rPr lang="ko-KR" altLang="en-US" dirty="0"/>
              <a:t>앱 패키지를 </a:t>
            </a:r>
            <a:r>
              <a:rPr lang="en-US" altLang="ko-KR" dirty="0"/>
              <a:t>play store</a:t>
            </a:r>
            <a:r>
              <a:rPr lang="ko-KR" altLang="en-US" dirty="0"/>
              <a:t>에 등록하면</a:t>
            </a:r>
            <a:r>
              <a:rPr lang="en-US" altLang="ko-KR" dirty="0"/>
              <a:t>, play store</a:t>
            </a:r>
            <a:r>
              <a:rPr lang="ko-KR" altLang="en-US" dirty="0"/>
              <a:t>가 개발자 </a:t>
            </a:r>
            <a:r>
              <a:rPr lang="en-US" altLang="ko-KR" dirty="0"/>
              <a:t>ID</a:t>
            </a:r>
            <a:r>
              <a:rPr lang="ko-KR" altLang="en-US" dirty="0"/>
              <a:t>에 해당하는 별도의 키를 발급하여 그 키로 다시 서명을 함</a:t>
            </a:r>
            <a:endParaRPr lang="en-US" altLang="ko-K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9631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8F8AF28-7DF7-4621-AEA8-E5031FA5EB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패키지 업데이트</a:t>
            </a:r>
            <a:endParaRPr 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9304577-0C60-425B-80AA-54102E233E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안드로이드 앱 패키지 업데이트시 기존 설치된 패키지와 동일한 키로 서명되었는지 검사</a:t>
            </a:r>
            <a:endParaRPr lang="en-US" altLang="ko-KR" dirty="0"/>
          </a:p>
          <a:p>
            <a:pPr lvl="1"/>
            <a:r>
              <a:rPr lang="ko-KR" altLang="en-US" dirty="0"/>
              <a:t>인증서의 유효 기간 등은 검사하지 않음</a:t>
            </a:r>
            <a:endParaRPr lang="en-US" altLang="ko-KR" dirty="0"/>
          </a:p>
          <a:p>
            <a:r>
              <a:rPr lang="ko-KR" altLang="en-US" dirty="0"/>
              <a:t>패키지 이름이 동일하더라도 다른 키로 서명되었다면 설치가 차단됨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516560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</TotalTime>
  <Words>621</Words>
  <Application>Microsoft Office PowerPoint</Application>
  <PresentationFormat>와이드스크린</PresentationFormat>
  <Paragraphs>94</Paragraphs>
  <Slides>9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테마</vt:lpstr>
      <vt:lpstr>안드로이드 코드 서명</vt:lpstr>
      <vt:lpstr>안드로이드 앱 패키지</vt:lpstr>
      <vt:lpstr>코드 서명</vt:lpstr>
      <vt:lpstr>자바 코드 서명</vt:lpstr>
      <vt:lpstr>자바 코드 서명</vt:lpstr>
      <vt:lpstr>자바 코드 서명</vt:lpstr>
      <vt:lpstr>자바 코드 서명</vt:lpstr>
      <vt:lpstr>안드로이드 코드 서명</vt:lpstr>
      <vt:lpstr>패키지 업데이트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안드로이드 코드 서명</dc:title>
  <dc:creator>준영 허</dc:creator>
  <cp:lastModifiedBy>준영 허</cp:lastModifiedBy>
  <cp:revision>15</cp:revision>
  <dcterms:created xsi:type="dcterms:W3CDTF">2019-01-21T09:14:20Z</dcterms:created>
  <dcterms:modified xsi:type="dcterms:W3CDTF">2019-01-22T12:02:23Z</dcterms:modified>
</cp:coreProperties>
</file>